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Black"/>
      <p:bold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  <p:embeddedFont>
      <p:font typeface="Montserrat Ligh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81EA28F-ABD9-4E22-8F4A-22FB0C9A25FF}">
  <a:tblStyle styleId="{281EA28F-ABD9-4E22-8F4A-22FB0C9A25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AC23BE17-C33B-4A05-A0AF-08231A992AD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Light-bold.fntdata"/><Relationship Id="rId11" Type="http://schemas.openxmlformats.org/officeDocument/2006/relationships/font" Target="fonts/Montserrat-regular.fntdata"/><Relationship Id="rId22" Type="http://schemas.openxmlformats.org/officeDocument/2006/relationships/font" Target="fonts/MontserratLight-boldItalic.fntdata"/><Relationship Id="rId10" Type="http://schemas.openxmlformats.org/officeDocument/2006/relationships/font" Target="fonts/MontserratBlack-boldItalic.fntdata"/><Relationship Id="rId21" Type="http://schemas.openxmlformats.org/officeDocument/2006/relationships/font" Target="fonts/MontserratLight-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Black-bold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Light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fc6590d5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fc6590d5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2800" y="597900"/>
            <a:ext cx="5542800" cy="42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MOM IN BALANCE</a:t>
            </a:r>
            <a:r>
              <a:rPr lang="nl" sz="1500">
                <a:solidFill>
                  <a:srgbClr val="FD2B6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| RUNNING SCHEME 5 KM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D1007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FOR WHOM</a:t>
            </a:r>
            <a:endParaRPr sz="1000">
              <a:solidFill>
                <a:srgbClr val="FD2B6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want to run independently, at least twice a week aside from the Mpower workout.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first want to accomplish 5 km in a healthy and pleasant way.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participate in the Mpower workout and you’re in good shape.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can run for 15 minutes at low intensity (you can easily maintain the pace and can talk properly).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GENERAL ASSUMPTIONS</a:t>
            </a:r>
            <a:endParaRPr sz="1000">
              <a:solidFill>
                <a:srgbClr val="FD2B6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The intention is kept very straightforward with some (extensive) intervals to improve speed and create variety for starting runners. The body needs new impulses to improve itself.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The basic principle is an average speed of more than 6 minutes per kilometer (9 to 10 km/h).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SCHEME</a:t>
            </a: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 ASSUMPTIONS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If you have recently given birth and do not practise any other sport, it is advisable to first follow the schedule </a:t>
            </a:r>
            <a:r>
              <a:rPr b="1"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20 minutes | Running </a:t>
            </a: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consecutively.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Ideally you should run twice a week, to familiarise the muscles, tendons and joints to the constant shock loads.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Prior to your run you should perform a warming up, and afterwards a cooling down.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During your break, you walk the indicated time.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Be flexible. If you are tired all day, perform light training or take a day off.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Maintain a minimum of one day between the training moments.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7875" y="126900"/>
            <a:ext cx="2077952" cy="195920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803900" y="510763"/>
            <a:ext cx="18459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&gt;&gt;5 KM&lt;&lt;</a:t>
            </a:r>
            <a:endParaRPr sz="15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RUNNING SCHEME FOR RECREATIONAL RUNNERS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6223125" y="220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{281EA28F-ABD9-4E22-8F4A-22FB0C9A25FF}</a:tableStyleId>
              </a:tblPr>
              <a:tblGrid>
                <a:gridCol w="417250"/>
                <a:gridCol w="2078125"/>
              </a:tblGrid>
              <a:tr h="97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solidFill>
                          <a:srgbClr val="FD2B6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INDEX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Series 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D1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Calm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Low heart rate, walking pace</a:t>
                      </a:r>
                      <a:endParaRPr i="1" sz="600">
                        <a:solidFill>
                          <a:srgbClr val="343D49"/>
                        </a:solidFill>
                        <a:latin typeface="Montserrat Light"/>
                        <a:ea typeface="Montserrat Light"/>
                        <a:cs typeface="Montserrat Light"/>
                        <a:sym typeface="Montserrat Ligh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D2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Regular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slightly faster than walking pace, easy to maintain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D3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Rapid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Panting a little more, talk in brief sentences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D4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Extensive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Not possible to speak, running up tempo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D5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Intensive </a:t>
                      </a: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In the acidification, can only last shortly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p14"/>
          <p:cNvGraphicFramePr/>
          <p:nvPr/>
        </p:nvGraphicFramePr>
        <p:xfrm>
          <a:off x="464025" y="82407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{AC23BE17-C33B-4A05-A0AF-08231A992ADF}</a:tableStyleId>
              </a:tblPr>
              <a:tblGrid>
                <a:gridCol w="483125"/>
                <a:gridCol w="3472200"/>
                <a:gridCol w="1562300"/>
                <a:gridCol w="1682125"/>
                <a:gridCol w="1016200"/>
              </a:tblGrid>
              <a:tr h="241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WEEK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1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3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5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TOTAL NUMBER OF MINUTES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</a:tr>
              <a:tr h="140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3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x 3 minutes (P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4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x 4 minutes (P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4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x 5 minutes (P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41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4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6 minutes (P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6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8 minutes (P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8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x 10 minutes (P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8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x 15 minutes (P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x 10 minutes + 1 x 5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 minutes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x 15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minutes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x 15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 minutes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65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minutes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70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 minutes easy run with a few accelerations between lampposts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RACE DAY!</a:t>
                      </a:r>
                      <a:endParaRPr b="1"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63" name="Google Shape;63;p14"/>
          <p:cNvSpPr txBox="1"/>
          <p:nvPr/>
        </p:nvSpPr>
        <p:spPr>
          <a:xfrm>
            <a:off x="464025" y="334875"/>
            <a:ext cx="753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12 WEEK SCHEDULE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